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2" r:id="rId5"/>
    <p:sldId id="263" r:id="rId6"/>
    <p:sldId id="264" r:id="rId7"/>
    <p:sldId id="276" r:id="rId8"/>
    <p:sldId id="265" r:id="rId9"/>
    <p:sldId id="291" r:id="rId10"/>
    <p:sldId id="292" r:id="rId11"/>
    <p:sldId id="307" r:id="rId12"/>
    <p:sldId id="308" r:id="rId13"/>
    <p:sldId id="309" r:id="rId14"/>
    <p:sldId id="259" r:id="rId15"/>
    <p:sldId id="266" r:id="rId16"/>
    <p:sldId id="306" r:id="rId17"/>
    <p:sldId id="274" r:id="rId18"/>
  </p:sldIdLst>
  <p:sldSz cx="12192000" cy="6858000"/>
  <p:notesSz cx="6858000" cy="9144000"/>
  <p:embeddedFontLst>
    <p:embeddedFont>
      <p:font typeface="微软雅黑" panose="020B0503020204020204" charset="-122"/>
      <p:regular r:id="rId22"/>
    </p:embeddedFont>
    <p:embeddedFont>
      <p:font typeface="思源黑体 Normal" panose="020B0400000000000000" pitchFamily="34" charset="-122"/>
      <p:regular r:id="rId23"/>
    </p:embeddedFont>
    <p:embeddedFont>
      <p:font typeface="思源黑体 Bold" panose="020B0800000000000000" pitchFamily="34" charset="-122"/>
      <p:bold r:id="rId24"/>
    </p:embeddedFont>
    <p:embeddedFont>
      <p:font typeface="等线 Light" panose="02010600030101010101" charset="-122"/>
      <p:regular r:id="rId25"/>
    </p:embeddedFont>
    <p:embeddedFont>
      <p:font typeface="等线" panose="02010600030101010101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1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2202" y="1236"/>
      </p:cViewPr>
      <p:guideLst>
        <p:guide orient="horz" pos="211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DA2F1-FEFA-4E69-AD8E-9E372F0F6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F4C8C-89BA-452C-96EE-313DAD4A6C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58291" y="2622572"/>
            <a:ext cx="767541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SURVEY</a:t>
            </a:r>
            <a:endParaRPr lang="en-US" altLang="zh-CN" sz="7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51237" y="2571179"/>
            <a:ext cx="588952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研究方法及思路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5890" y="3454400"/>
            <a:ext cx="9270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robotic-platform-for-flow-synthesis</a:t>
            </a:r>
            <a:endParaRPr lang="en-US" altLang="zh-CN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8779" y="4268074"/>
            <a:ext cx="654442" cy="0"/>
          </a:xfrm>
          <a:prstGeom prst="line">
            <a:avLst/>
          </a:prstGeom>
          <a:ln w="25400">
            <a:solidFill>
              <a:srgbClr val="3558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1315720"/>
            <a:ext cx="7115810" cy="54178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3134" y="316249"/>
            <a:ext cx="324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输入你的标题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4475" y="316230"/>
            <a:ext cx="6735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robotic-platform-for-flow-synthesis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745" y="1122045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自动化</a:t>
            </a:r>
            <a:r>
              <a:rPr lang="zh-CN" altLang="en-US" b="1"/>
              <a:t>流程方案</a:t>
            </a:r>
            <a:endParaRPr lang="zh-CN" altLang="en-US" b="1"/>
          </a:p>
        </p:txBody>
      </p:sp>
      <p:sp>
        <p:nvSpPr>
          <p:cNvPr id="25" name="文本框 24"/>
          <p:cNvSpPr txBox="1"/>
          <p:nvPr/>
        </p:nvSpPr>
        <p:spPr>
          <a:xfrm>
            <a:off x="7314565" y="1315720"/>
            <a:ext cx="4138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化合物路线库</a:t>
            </a:r>
            <a:endParaRPr lang="zh-CN" altLang="en-US" sz="1400" b="1"/>
          </a:p>
          <a:p>
            <a:r>
              <a:rPr lang="zh-CN" altLang="en-US" sz="1400" b="1"/>
              <a:t>（他们做了个平台用来查询想要合成化合物的</a:t>
            </a:r>
            <a:r>
              <a:rPr lang="zh-CN" altLang="en-US" sz="1400" b="1"/>
              <a:t>路线）</a:t>
            </a:r>
            <a:endParaRPr lang="zh-CN" altLang="en-US" sz="1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70" y="2103120"/>
            <a:ext cx="4979670" cy="322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3134" y="316249"/>
            <a:ext cx="324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输入你的标题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4475" y="316230"/>
            <a:ext cx="6735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robotic-platform-for-flow-synthesis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745" y="1122045"/>
            <a:ext cx="360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反应器（这个反应方案</a:t>
            </a:r>
            <a:r>
              <a:rPr lang="zh-CN" altLang="en-US" b="1"/>
              <a:t>很不错）</a:t>
            </a:r>
            <a:endParaRPr lang="zh-CN" altLang="en-US" b="1"/>
          </a:p>
        </p:txBody>
      </p:sp>
      <p:sp>
        <p:nvSpPr>
          <p:cNvPr id="25" name="文本框 24"/>
          <p:cNvSpPr txBox="1"/>
          <p:nvPr/>
        </p:nvSpPr>
        <p:spPr>
          <a:xfrm>
            <a:off x="7314565" y="1315720"/>
            <a:ext cx="41389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合成</a:t>
            </a:r>
            <a:r>
              <a:rPr lang="zh-CN" altLang="en-US" sz="1400" b="1"/>
              <a:t>例子</a:t>
            </a:r>
            <a:endParaRPr lang="zh-CN" altLang="en-US" sz="1400" b="1"/>
          </a:p>
          <a:p>
            <a:r>
              <a:rPr lang="zh-CN" altLang="en-US" sz="1400" b="1"/>
              <a:t>导入合成路线可以生成立体的仪器移动图以及</a:t>
            </a:r>
            <a:r>
              <a:rPr lang="zh-CN" altLang="en-US" sz="1400" b="1"/>
              <a:t>步骤流程</a:t>
            </a:r>
            <a:endParaRPr lang="zh-CN" altLang="en-US" sz="1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490345"/>
            <a:ext cx="6614160" cy="5036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665" y="2608580"/>
            <a:ext cx="5347335" cy="239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51237" y="2571179"/>
            <a:ext cx="588952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研究方法及思路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1238" y="3454705"/>
            <a:ext cx="58895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ROBOTIC CLOUD LAB</a:t>
            </a: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8779" y="4268074"/>
            <a:ext cx="654442" cy="0"/>
          </a:xfrm>
          <a:prstGeom prst="line">
            <a:avLst/>
          </a:prstGeom>
          <a:ln w="25400">
            <a:solidFill>
              <a:srgbClr val="3558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3134" y="316249"/>
            <a:ext cx="324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输入你的标题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2930" y="316230"/>
            <a:ext cx="566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ROBOTIC CLOUD LAB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745" y="1122045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控制方案</a:t>
            </a:r>
            <a:endParaRPr lang="zh-CN" altLang="en-US" b="1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429385"/>
            <a:ext cx="7734300" cy="494538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615555" y="316230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实时监控与云</a:t>
            </a:r>
            <a:r>
              <a:rPr lang="zh-CN" altLang="en-US" b="1"/>
              <a:t>反馈</a:t>
            </a:r>
            <a:endParaRPr lang="zh-CN" altLang="en-US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0" y="773430"/>
            <a:ext cx="4248150" cy="26644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65" y="3358515"/>
            <a:ext cx="4364355" cy="301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3134" y="316249"/>
            <a:ext cx="324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输入你的标题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2930" y="316230"/>
            <a:ext cx="566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ROBOTIC CLOUD LAB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745" y="1122045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自动化</a:t>
            </a:r>
            <a:r>
              <a:rPr lang="zh-CN" altLang="en-US" b="1"/>
              <a:t>流程</a:t>
            </a:r>
            <a:endParaRPr lang="zh-CN" altLang="en-US" b="1"/>
          </a:p>
        </p:txBody>
      </p:sp>
      <p:sp>
        <p:nvSpPr>
          <p:cNvPr id="25" name="文本框 24"/>
          <p:cNvSpPr txBox="1"/>
          <p:nvPr/>
        </p:nvSpPr>
        <p:spPr>
          <a:xfrm>
            <a:off x="499745" y="3982085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云</a:t>
            </a:r>
            <a:r>
              <a:rPr lang="zh-CN" altLang="en-US" b="1"/>
              <a:t>采集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1490345"/>
            <a:ext cx="6301740" cy="2491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4320540"/>
            <a:ext cx="2955290" cy="2537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85" y="791210"/>
            <a:ext cx="5347335" cy="3381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36385" y="316230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PYTHON</a:t>
            </a:r>
            <a:r>
              <a:rPr lang="zh-CN" altLang="en-US" b="1"/>
              <a:t>脚本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535" y="4653915"/>
            <a:ext cx="3469005" cy="20396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34535" y="4172585"/>
            <a:ext cx="241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实物图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91891" y="1838033"/>
            <a:ext cx="34082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THANK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8291" y="2622572"/>
            <a:ext cx="7675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请老师指导</a:t>
            </a:r>
            <a:endParaRPr lang="en-US" altLang="zh-CN" sz="72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28944" y="2136449"/>
            <a:ext cx="2937349" cy="52197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华大智造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8309" y="3572267"/>
            <a:ext cx="4079875" cy="829945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robotic-platform-for-flow-synthesis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8309" y="5167869"/>
            <a:ext cx="2937349" cy="953135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ROBOTIC CLOUD LAB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64448" y="2162836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01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863813" y="3598654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02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63813" y="5194256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03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02248" y="985337"/>
            <a:ext cx="2590769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目录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69131" y="665427"/>
            <a:ext cx="245373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CONTENT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99430" y="143510"/>
            <a:ext cx="99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目录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264795"/>
            <a:ext cx="1036320" cy="4800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5030" y="1297305"/>
            <a:ext cx="91198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自动化检测产品：</a:t>
            </a:r>
            <a:endParaRPr lang="zh-CN" altLang="en-US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/>
              <a:t>便携式单细胞系统</a:t>
            </a:r>
            <a:endParaRPr lang="zh-CN" alt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/>
              <a:t>微生物检测整体解决方案</a:t>
            </a:r>
            <a:endParaRPr lang="zh-CN" alt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/>
              <a:t>大人群基因组学一站式解决方案</a:t>
            </a:r>
            <a:endParaRPr lang="zh-CN" alt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/>
              <a:t>全自动文库制备生产线</a:t>
            </a:r>
            <a:endParaRPr lang="zh-CN" alt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/>
              <a:t>新冠核算检测自动化方案</a:t>
            </a:r>
            <a:endParaRPr lang="zh-CN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930" y="316230"/>
            <a:ext cx="4355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>
                <a:sym typeface="+mn-ea"/>
              </a:rPr>
              <a:t>便携式单细胞系统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46735" y="1205230"/>
            <a:ext cx="4427855" cy="1291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/>
              <a:t>特点：</a:t>
            </a:r>
            <a:endParaRPr lang="zh-CN" alt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便携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无需电源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即时可用</a:t>
            </a:r>
            <a:endParaRPr lang="zh-CN" altLang="en-US" b="1"/>
          </a:p>
        </p:txBody>
      </p:sp>
      <p:sp>
        <p:nvSpPr>
          <p:cNvPr id="39" name="文本框 38"/>
          <p:cNvSpPr txBox="1"/>
          <p:nvPr/>
        </p:nvSpPr>
        <p:spPr>
          <a:xfrm>
            <a:off x="546735" y="2740660"/>
            <a:ext cx="383286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/>
              <a:t>功能：</a:t>
            </a:r>
            <a:endParaRPr lang="zh-CN" alt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稳定检测低双胞率基因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高效捕获稀有细胞</a:t>
            </a:r>
            <a:endParaRPr lang="zh-CN" altLang="en-US" b="1"/>
          </a:p>
        </p:txBody>
      </p:sp>
      <p:sp>
        <p:nvSpPr>
          <p:cNvPr id="40" name="文本框 39"/>
          <p:cNvSpPr txBox="1"/>
          <p:nvPr/>
        </p:nvSpPr>
        <p:spPr>
          <a:xfrm>
            <a:off x="582930" y="3999230"/>
            <a:ext cx="383286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2400" b="1"/>
              <a:t>2</a:t>
            </a:r>
            <a:r>
              <a:rPr lang="zh-CN" altLang="en-US" sz="2400" b="1"/>
              <a:t>大核心技术：</a:t>
            </a:r>
            <a:endParaRPr lang="zh-CN" alt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单细胞文库制备技术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DNA</a:t>
            </a:r>
            <a:r>
              <a:rPr lang="zh-CN" altLang="en-US" b="1"/>
              <a:t>纳米球测序技术</a:t>
            </a:r>
            <a:endParaRPr lang="zh-CN" altLang="en-US" b="1"/>
          </a:p>
        </p:txBody>
      </p:sp>
      <p:sp>
        <p:nvSpPr>
          <p:cNvPr id="41" name="文本框 40"/>
          <p:cNvSpPr txBox="1"/>
          <p:nvPr/>
        </p:nvSpPr>
        <p:spPr>
          <a:xfrm>
            <a:off x="4624705" y="1198245"/>
            <a:ext cx="1866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检测流程</a:t>
            </a:r>
            <a:endParaRPr lang="zh-CN" altLang="en-US" sz="2000" b="1"/>
          </a:p>
        </p:txBody>
      </p:sp>
      <p:sp>
        <p:nvSpPr>
          <p:cNvPr id="42" name="文本框 41"/>
          <p:cNvSpPr txBox="1"/>
          <p:nvPr/>
        </p:nvSpPr>
        <p:spPr>
          <a:xfrm>
            <a:off x="4624705" y="3600450"/>
            <a:ext cx="1866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产品效果图</a:t>
            </a:r>
            <a:endParaRPr lang="zh-CN" altLang="en-US" sz="2000" b="1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3755390"/>
            <a:ext cx="3787140" cy="27965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597025"/>
            <a:ext cx="5617210" cy="207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8575"/>
            <a:ext cx="5981563" cy="55348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2930" y="316230"/>
            <a:ext cx="566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>
                <a:sym typeface="+mn-ea"/>
              </a:rPr>
              <a:t>微生物检测整体解决方案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605" y="1099185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方案流程图</a:t>
            </a:r>
            <a:endParaRPr lang="zh-CN" altLang="en-US" sz="2000" b="1"/>
          </a:p>
        </p:txBody>
      </p:sp>
      <p:sp>
        <p:nvSpPr>
          <p:cNvPr id="27" name="文本框 26"/>
          <p:cNvSpPr txBox="1"/>
          <p:nvPr/>
        </p:nvSpPr>
        <p:spPr>
          <a:xfrm>
            <a:off x="5756910" y="1189990"/>
            <a:ext cx="198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自动化文库制备</a:t>
            </a:r>
            <a:endParaRPr lang="zh-CN" altLang="en-US" b="1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910" y="1558290"/>
            <a:ext cx="6303010" cy="2702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6910" y="4260850"/>
            <a:ext cx="300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病原感染快速鉴定系统</a:t>
            </a:r>
            <a:r>
              <a:rPr lang="en-US" altLang="zh-CN" b="1" dirty="0" smtClean="0"/>
              <a:t>PFI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02" y="4831794"/>
            <a:ext cx="6067425" cy="79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80" y="1243376"/>
            <a:ext cx="7216073" cy="44892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52" y="2397734"/>
            <a:ext cx="5357447" cy="2461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4797"/>
            <a:ext cx="12192000" cy="61632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3134" y="316249"/>
            <a:ext cx="7013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/>
              <a:t>大人群基因组学一站式解决方案</a:t>
            </a:r>
            <a:endParaRPr lang="zh-CN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79220"/>
            <a:ext cx="6195060" cy="54787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2930" y="316230"/>
            <a:ext cx="566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>
                <a:sym typeface="+mn-ea"/>
              </a:rPr>
              <a:t>全自动文库制备生产线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605" y="1099185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方案流程图</a:t>
            </a:r>
            <a:endParaRPr lang="zh-CN" altLang="en-US" sz="2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34100" y="836930"/>
            <a:ext cx="5768340" cy="584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935" y="4457700"/>
            <a:ext cx="6718935" cy="1621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65"/>
            <a:ext cx="6604000" cy="224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1165860"/>
            <a:ext cx="5631180" cy="45262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2930" y="316230"/>
            <a:ext cx="5663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>
                <a:sym typeface="+mn-ea"/>
              </a:rPr>
              <a:t>新冠核算检测自动化方案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605" y="1099185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分杯处理</a:t>
            </a:r>
            <a:r>
              <a:rPr lang="zh-CN" altLang="en-US" sz="2000" b="1"/>
              <a:t>系统</a:t>
            </a:r>
            <a:endParaRPr lang="zh-CN" altLang="en-US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395605" y="3745865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工作间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628,&quot;width&quot;:9756}"/>
</p:tagLst>
</file>

<file path=ppt/tags/tag2.xml><?xml version="1.0" encoding="utf-8"?>
<p:tagLst xmlns:p="http://schemas.openxmlformats.org/presentationml/2006/main">
  <p:tag name="KSO_WM_UNIT_PLACING_PICTURE_USER_VIEWPORT" val="{&quot;height&quot;:9204,&quot;width&quot;:908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WPS 演示</Application>
  <PresentationFormat>宽屏</PresentationFormat>
  <Paragraphs>116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思源黑体 Normal</vt:lpstr>
      <vt:lpstr>思源黑体 Bold</vt:lpstr>
      <vt:lpstr>Arial Unicode MS</vt:lpstr>
      <vt:lpstr>等线 Light</vt:lpstr>
      <vt:lpstr>等线</vt:lpstr>
      <vt:lpstr>Calibri</vt:lpstr>
      <vt:lpstr>FZZhengHeiS-DB-GB</vt:lpstr>
      <vt:lpstr>ZWSimpleStroke</vt:lpstr>
      <vt:lpstr>方正楷体_GBK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弦～震～鸣～鼎</cp:lastModifiedBy>
  <cp:revision>31</cp:revision>
  <dcterms:created xsi:type="dcterms:W3CDTF">2019-10-08T02:28:00Z</dcterms:created>
  <dcterms:modified xsi:type="dcterms:W3CDTF">2021-05-20T15:02:55Z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v1.0_mb_khRSE5PVHu9bwzBi+TjTbA==</vt:lpwstr>
  </property>
  <property fmtid="{D5CDD505-2E9C-101B-9397-08002B2CF9AE}" pid="4" name="ICV">
    <vt:lpwstr>36DD6B5DF6F5495A97F94BEB5050287A</vt:lpwstr>
  </property>
</Properties>
</file>